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7" r:id="rId3"/>
    <p:sldId id="276" r:id="rId4"/>
    <p:sldId id="257" r:id="rId5"/>
    <p:sldId id="258" r:id="rId6"/>
    <p:sldId id="260" r:id="rId7"/>
    <p:sldId id="259" r:id="rId8"/>
    <p:sldId id="261" r:id="rId9"/>
    <p:sldId id="262" r:id="rId10"/>
    <p:sldId id="273" r:id="rId11"/>
    <p:sldId id="263" r:id="rId12"/>
    <p:sldId id="264" r:id="rId13"/>
    <p:sldId id="265" r:id="rId14"/>
    <p:sldId id="266" r:id="rId15"/>
    <p:sldId id="268" r:id="rId16"/>
    <p:sldId id="269" r:id="rId17"/>
    <p:sldId id="270" r:id="rId18"/>
    <p:sldId id="271" r:id="rId19"/>
    <p:sldId id="272" r:id="rId20"/>
    <p:sldId id="277" r:id="rId21"/>
    <p:sldId id="274" r:id="rId22"/>
    <p:sldId id="27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p:restoredTop sz="96327"/>
  </p:normalViewPr>
  <p:slideViewPr>
    <p:cSldViewPr snapToGrid="0">
      <p:cViewPr varScale="1">
        <p:scale>
          <a:sx n="235" d="100"/>
          <a:sy n="235" d="100"/>
        </p:scale>
        <p:origin x="728"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pic>
        <p:nvPicPr>
          <p:cNvPr id="2" name="図 1">
            <a:extLst>
              <a:ext uri="{FF2B5EF4-FFF2-40B4-BE49-F238E27FC236}">
                <a16:creationId xmlns:a16="http://schemas.microsoft.com/office/drawing/2014/main" id="{1A7849A5-36ED-3F85-9743-B2B3CFB91A20}"/>
              </a:ext>
            </a:extLst>
          </p:cNvPr>
          <p:cNvPicPr>
            <a:picLocks noChangeAspect="1"/>
          </p:cNvPicPr>
          <p:nvPr/>
        </p:nvPicPr>
        <p:blipFill>
          <a:blip r:embed="rId2"/>
          <a:stretch>
            <a:fillRect/>
          </a:stretch>
        </p:blipFill>
        <p:spPr>
          <a:xfrm>
            <a:off x="685800" y="781394"/>
            <a:ext cx="7772400" cy="1932203"/>
          </a:xfrm>
          <a:prstGeom prst="rect">
            <a:avLst/>
          </a:prstGeom>
        </p:spPr>
      </p:pic>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fontScale="92500"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a:p>
            <a:pPr marL="36000" lvl="1" indent="0">
              <a:lnSpc>
                <a:spcPct val="110000"/>
              </a:lnSpc>
              <a:spcBef>
                <a:spcPts val="0"/>
              </a:spcBef>
            </a:pPr>
            <a:r>
              <a:rPr lang="en-US" altLang="ja-JP" sz="1600" dirty="0">
                <a:solidFill>
                  <a:srgbClr val="00B050"/>
                </a:solidFill>
              </a:rPr>
              <a:t>-g1.</a:t>
            </a:r>
            <a:r>
              <a:rPr lang="ja-JP" altLang="en-US" sz="1600">
                <a:solidFill>
                  <a:srgbClr val="00B050"/>
                </a:solidFill>
              </a:rPr>
              <a:t>の動作に不具合ありか</a:t>
            </a:r>
            <a:r>
              <a:rPr lang="en-US" altLang="ja-JP" sz="1600" dirty="0">
                <a:solidFill>
                  <a:srgbClr val="00B050"/>
                </a:solidFill>
              </a:rPr>
              <a:t>? </a:t>
            </a:r>
            <a:r>
              <a:rPr lang="ja-JP" altLang="en-US" sz="1600">
                <a:solidFill>
                  <a:srgbClr val="00B050"/>
                </a:solidFill>
              </a:rPr>
              <a:t>そうでもない。同一のものを記録していたため。</a:t>
            </a:r>
            <a:endParaRPr lang="en-US" altLang="ja-JP" sz="1600" dirty="0">
              <a:solidFill>
                <a:srgbClr val="00B050"/>
              </a:solidFill>
            </a:endParaRPr>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5" name="図 4">
            <a:extLst>
              <a:ext uri="{FF2B5EF4-FFF2-40B4-BE49-F238E27FC236}">
                <a16:creationId xmlns:a16="http://schemas.microsoft.com/office/drawing/2014/main" id="{5D45618A-B90B-E6B6-1A5C-72A5065365C9}"/>
              </a:ext>
            </a:extLst>
          </p:cNvPr>
          <p:cNvPicPr>
            <a:picLocks noChangeAspect="1"/>
          </p:cNvPicPr>
          <p:nvPr/>
        </p:nvPicPr>
        <p:blipFill>
          <a:blip r:embed="rId2"/>
          <a:stretch>
            <a:fillRect/>
          </a:stretch>
        </p:blipFill>
        <p:spPr>
          <a:xfrm>
            <a:off x="685800" y="715279"/>
            <a:ext cx="7772400" cy="2713721"/>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118089"/>
            <a:ext cx="7886700" cy="2552434"/>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endParaRPr lang="en-US" altLang="ja-JP" sz="16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pic>
        <p:nvPicPr>
          <p:cNvPr id="5" name="図 4">
            <a:extLst>
              <a:ext uri="{FF2B5EF4-FFF2-40B4-BE49-F238E27FC236}">
                <a16:creationId xmlns:a16="http://schemas.microsoft.com/office/drawing/2014/main" id="{3030F114-8647-0998-712E-FA3E5449E8F9}"/>
              </a:ext>
            </a:extLst>
          </p:cNvPr>
          <p:cNvPicPr>
            <a:picLocks noChangeAspect="1"/>
          </p:cNvPicPr>
          <p:nvPr/>
        </p:nvPicPr>
        <p:blipFill>
          <a:blip r:embed="rId2"/>
          <a:stretch>
            <a:fillRect/>
          </a:stretch>
        </p:blipFill>
        <p:spPr>
          <a:xfrm>
            <a:off x="628650" y="689753"/>
            <a:ext cx="7772400" cy="3281302"/>
          </a:xfrm>
          <a:prstGeom prst="rect">
            <a:avLst/>
          </a:prstGeom>
        </p:spPr>
      </p:pic>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spTree>
    <p:extLst>
      <p:ext uri="{BB962C8B-B14F-4D97-AF65-F5344CB8AC3E}">
        <p14:creationId xmlns:p14="http://schemas.microsoft.com/office/powerpoint/2010/main" val="653816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854873"/>
            <a:ext cx="8499316" cy="1815650"/>
          </a:xfrm>
        </p:spPr>
        <p:txBody>
          <a:bodyPr>
            <a:normAutofit fontScale="92500"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36000" indent="0">
              <a:lnSpc>
                <a:spcPct val="100000"/>
              </a:lnSpc>
              <a:spcBef>
                <a:spcPts val="0"/>
              </a:spcBef>
            </a:pPr>
            <a:r>
              <a:rPr kumimoji="1" lang="ja-JP" altLang="en-US" sz="1600"/>
              <a:t>その機能を使って、特定の言い回しを</a:t>
            </a:r>
            <a:r>
              <a:rPr kumimoji="1" lang="en-US" altLang="ja-JP" sz="1600" dirty="0"/>
              <a:t>(</a:t>
            </a:r>
            <a:r>
              <a:rPr lang="ja-JP" altLang="en-US" sz="1600"/>
              <a:t>前のページよりも</a:t>
            </a:r>
            <a:r>
              <a:rPr kumimoji="1" lang="en-US" altLang="ja-JP" sz="1600" dirty="0"/>
              <a:t>)</a:t>
            </a:r>
            <a:r>
              <a:rPr kumimoji="1" lang="ja-JP" altLang="en-US" sz="1600"/>
              <a:t>まとめて出力した。</a:t>
            </a:r>
            <a:endParaRPr kumimoji="1" lang="en-US" altLang="ja-JP" sz="16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出力各行において「左半分の各頻度」に相当する入力行に対し、例を、前者は左、後者は右を優先した為。</a:t>
            </a:r>
            <a:endParaRPr kumimoji="1" lang="en-US" altLang="ja-JP" sz="1200" dirty="0"/>
          </a:p>
          <a:p>
            <a:pPr marL="36000" indent="0">
              <a:lnSpc>
                <a:spcPct val="100000"/>
              </a:lnSpc>
              <a:spcBef>
                <a:spcPts val="0"/>
              </a:spcBef>
            </a:pPr>
            <a:r>
              <a:rPr kumimoji="1" lang="ja-JP" altLang="en-US" sz="1600"/>
              <a:t>オプション</a:t>
            </a:r>
            <a:r>
              <a:rPr kumimoji="1" lang="en-US" altLang="ja-JP" sz="1600" dirty="0"/>
              <a:t>-.</a:t>
            </a:r>
            <a:r>
              <a:rPr kumimoji="1" lang="ja-JP" altLang="en-US" sz="1600"/>
              <a:t>の機能で、どれが同じ行集合に対応する頻度値か分かりやすい。</a:t>
            </a:r>
            <a:endParaRPr kumimoji="1" lang="en-US" altLang="ja-JP" sz="1600" dirty="0"/>
          </a:p>
          <a:p>
            <a:pPr marL="493200" lvl="1" indent="0">
              <a:lnSpc>
                <a:spcPct val="100000"/>
              </a:lnSpc>
              <a:spcBef>
                <a:spcPts val="0"/>
              </a:spcBef>
            </a:pPr>
            <a:r>
              <a:rPr lang="ja-JP" altLang="en-US" sz="1200"/>
              <a:t>ただし、全部を示してない。</a:t>
            </a:r>
            <a:r>
              <a:rPr lang="ja-JP" altLang="en-US" sz="1200" b="1">
                <a:solidFill>
                  <a:schemeClr val="accent1"/>
                </a:solidFill>
              </a:rPr>
              <a:t>「数</a:t>
            </a:r>
            <a:r>
              <a:rPr lang="en-US" altLang="ja-JP" sz="1200" b="1" dirty="0">
                <a:solidFill>
                  <a:schemeClr val="accent1"/>
                </a:solidFill>
              </a:rPr>
              <a:t>.</a:t>
            </a:r>
            <a:r>
              <a:rPr lang="ja-JP" altLang="en-US" sz="1200" b="1">
                <a:solidFill>
                  <a:schemeClr val="accent1"/>
                </a:solidFill>
              </a:rPr>
              <a:t>」だけでなくて、「数</a:t>
            </a:r>
            <a:r>
              <a:rPr lang="en-US" altLang="ja-JP" sz="1200" b="1" dirty="0">
                <a:solidFill>
                  <a:schemeClr val="accent1"/>
                </a:solidFill>
              </a:rPr>
              <a:t>.1</a:t>
            </a:r>
            <a:r>
              <a:rPr lang="ja-JP" altLang="en-US" sz="1200" b="1">
                <a:solidFill>
                  <a:schemeClr val="accent1"/>
                </a:solidFill>
              </a:rPr>
              <a:t>」「数</a:t>
            </a:r>
            <a:r>
              <a:rPr lang="en-US" altLang="ja-JP" sz="1200" b="1" dirty="0">
                <a:solidFill>
                  <a:schemeClr val="accent1"/>
                </a:solidFill>
              </a:rPr>
              <a:t>.2</a:t>
            </a:r>
            <a:r>
              <a:rPr lang="ja-JP" altLang="en-US" sz="1200" b="1">
                <a:solidFill>
                  <a:schemeClr val="accent1"/>
                </a:solidFill>
              </a:rPr>
              <a:t>」「数</a:t>
            </a:r>
            <a:r>
              <a:rPr lang="en-US" altLang="ja-JP" sz="1200" b="1" dirty="0">
                <a:solidFill>
                  <a:schemeClr val="accent1"/>
                </a:solidFill>
              </a:rPr>
              <a:t>.3</a:t>
            </a:r>
            <a:r>
              <a:rPr lang="ja-JP" altLang="en-US" sz="1200" b="1">
                <a:solidFill>
                  <a:schemeClr val="accent1"/>
                </a:solidFill>
              </a:rPr>
              <a:t>」</a:t>
            </a:r>
            <a:r>
              <a:rPr lang="en-US" altLang="ja-JP" sz="1200" b="1" dirty="0">
                <a:solidFill>
                  <a:schemeClr val="accent1"/>
                </a:solidFill>
              </a:rPr>
              <a:t>…</a:t>
            </a:r>
            <a:r>
              <a:rPr lang="ja-JP" altLang="en-US" sz="1200" b="1">
                <a:solidFill>
                  <a:schemeClr val="accent1"/>
                </a:solidFill>
              </a:rPr>
              <a:t>を実装したい。</a:t>
            </a:r>
            <a:endParaRPr lang="en-US" altLang="ja-JP" sz="1200" b="1" dirty="0">
              <a:solidFill>
                <a:schemeClr val="accent1"/>
              </a:solidFill>
            </a:endParaRPr>
          </a:p>
          <a:p>
            <a:pPr marL="36000" indent="0">
              <a:lnSpc>
                <a:spcPct val="100000"/>
              </a:lnSpc>
              <a:spcBef>
                <a:spcPts val="0"/>
              </a:spcBef>
            </a:pPr>
            <a:r>
              <a:rPr kumimoji="1" lang="ja-JP" altLang="en-US" sz="1600">
                <a:solidFill>
                  <a:schemeClr val="accent1"/>
                </a:solidFill>
              </a:rPr>
              <a:t>オプション</a:t>
            </a:r>
            <a:r>
              <a:rPr kumimoji="1" lang="en-US" altLang="ja-JP" sz="1600" dirty="0">
                <a:solidFill>
                  <a:schemeClr val="accent1"/>
                </a:solidFill>
              </a:rPr>
              <a:t>-u0</a:t>
            </a:r>
            <a:r>
              <a:rPr kumimoji="1" lang="ja-JP" altLang="en-US" sz="1600">
                <a:solidFill>
                  <a:schemeClr val="accent1"/>
                </a:solidFill>
              </a:rPr>
              <a:t>を</a:t>
            </a:r>
            <a:r>
              <a:rPr kumimoji="1" lang="en-US" altLang="ja-JP" sz="1600" dirty="0">
                <a:solidFill>
                  <a:schemeClr val="accent1"/>
                </a:solidFill>
              </a:rPr>
              <a:t>(</a:t>
            </a:r>
            <a:r>
              <a:rPr kumimoji="1" lang="ja-JP" altLang="en-US" sz="1600">
                <a:solidFill>
                  <a:schemeClr val="accent1"/>
                </a:solidFill>
              </a:rPr>
              <a:t>仕方なく</a:t>
            </a:r>
            <a:r>
              <a:rPr kumimoji="1" lang="en-US" altLang="ja-JP" sz="1600" dirty="0">
                <a:solidFill>
                  <a:schemeClr val="accent1"/>
                </a:solidFill>
              </a:rPr>
              <a:t>)</a:t>
            </a:r>
            <a:r>
              <a:rPr kumimoji="1" lang="ja-JP" altLang="en-US" sz="1600">
                <a:solidFill>
                  <a:schemeClr val="accent1"/>
                </a:solidFill>
              </a:rPr>
              <a:t>使っている。</a:t>
            </a:r>
            <a:r>
              <a:rPr kumimoji="1" lang="en-US" altLang="ja-JP" sz="1600" dirty="0">
                <a:solidFill>
                  <a:schemeClr val="accent1"/>
                </a:solidFill>
              </a:rPr>
              <a:t>-e</a:t>
            </a:r>
            <a:r>
              <a:rPr kumimoji="1" lang="ja-JP" altLang="en-US" sz="1600">
                <a:solidFill>
                  <a:schemeClr val="accent1"/>
                </a:solidFill>
              </a:rPr>
              <a:t>で非</a:t>
            </a:r>
            <a:r>
              <a:rPr kumimoji="1" lang="en-US" altLang="ja-JP" sz="1600" dirty="0">
                <a:solidFill>
                  <a:schemeClr val="accent1"/>
                </a:solidFill>
              </a:rPr>
              <a:t>ASCII</a:t>
            </a:r>
            <a:r>
              <a:rPr lang="ja-JP" altLang="en-US" sz="1600">
                <a:solidFill>
                  <a:schemeClr val="accent1"/>
                </a:solidFill>
              </a:rPr>
              <a:t>文字で不具合あり。途中で迷うであろう。</a:t>
            </a:r>
            <a:endParaRPr kumimoji="1" lang="en-US" altLang="ja-JP" sz="1600" dirty="0">
              <a:solidFill>
                <a:schemeClr val="accent1"/>
              </a:solidFill>
            </a:endParaRPr>
          </a:p>
        </p:txBody>
      </p:sp>
      <p:pic>
        <p:nvPicPr>
          <p:cNvPr id="2" name="図 1">
            <a:extLst>
              <a:ext uri="{FF2B5EF4-FFF2-40B4-BE49-F238E27FC236}">
                <a16:creationId xmlns:a16="http://schemas.microsoft.com/office/drawing/2014/main" id="{DDB865E6-7593-07B2-3D19-EBE4DB886027}"/>
              </a:ext>
            </a:extLst>
          </p:cNvPr>
          <p:cNvPicPr>
            <a:picLocks noChangeAspect="1"/>
          </p:cNvPicPr>
          <p:nvPr/>
        </p:nvPicPr>
        <p:blipFill>
          <a:blip r:embed="rId2"/>
          <a:stretch>
            <a:fillRect/>
          </a:stretch>
        </p:blipFill>
        <p:spPr>
          <a:xfrm>
            <a:off x="685800" y="749941"/>
            <a:ext cx="7772400" cy="3978974"/>
          </a:xfrm>
          <a:prstGeom prst="rect">
            <a:avLst/>
          </a:prstGeom>
        </p:spPr>
      </p:pic>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spTree>
    <p:extLst>
      <p:ext uri="{BB962C8B-B14F-4D97-AF65-F5344CB8AC3E}">
        <p14:creationId xmlns:p14="http://schemas.microsoft.com/office/powerpoint/2010/main" val="399677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書誌情報の本の「タイトル」から読み取れること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a:t>使われている文字が把握できる。</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pic>
        <p:nvPicPr>
          <p:cNvPr id="3" name="図 2">
            <a:extLst>
              <a:ext uri="{FF2B5EF4-FFF2-40B4-BE49-F238E27FC236}">
                <a16:creationId xmlns:a16="http://schemas.microsoft.com/office/drawing/2014/main" id="{CB62C740-7057-0C88-4673-63632C004B80}"/>
              </a:ext>
            </a:extLst>
          </p:cNvPr>
          <p:cNvPicPr>
            <a:picLocks noChangeAspect="1"/>
          </p:cNvPicPr>
          <p:nvPr/>
        </p:nvPicPr>
        <p:blipFill>
          <a:blip r:embed="rId2"/>
          <a:stretch>
            <a:fillRect/>
          </a:stretch>
        </p:blipFill>
        <p:spPr>
          <a:xfrm>
            <a:off x="685800" y="663295"/>
            <a:ext cx="7772400" cy="4505175"/>
          </a:xfrm>
          <a:prstGeom prst="rect">
            <a:avLst/>
          </a:prstGeom>
        </p:spPr>
      </p:pic>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spTree>
    <p:extLst>
      <p:ext uri="{BB962C8B-B14F-4D97-AF65-F5344CB8AC3E}">
        <p14:creationId xmlns:p14="http://schemas.microsoft.com/office/powerpoint/2010/main" val="57022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E562DEC-D8CE-A151-0877-A4B65C23F28E}"/>
              </a:ext>
            </a:extLst>
          </p:cNvPr>
          <p:cNvPicPr>
            <a:picLocks noChangeAspect="1"/>
          </p:cNvPicPr>
          <p:nvPr/>
        </p:nvPicPr>
        <p:blipFill>
          <a:blip r:embed="rId2"/>
          <a:stretch>
            <a:fillRect/>
          </a:stretch>
        </p:blipFill>
        <p:spPr>
          <a:xfrm>
            <a:off x="628650" y="749941"/>
            <a:ext cx="7772400" cy="3061443"/>
          </a:xfrm>
          <a:prstGeom prst="rect">
            <a:avLst/>
          </a:prstGeom>
        </p:spPr>
      </p:pic>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144403"/>
            <a:ext cx="7886700" cy="2526120"/>
          </a:xfrm>
        </p:spPr>
        <p:txBody>
          <a:bodyPr>
            <a:normAutofit/>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36000" lvl="1" indent="0">
              <a:lnSpc>
                <a:spcPct val="100000"/>
              </a:lnSpc>
              <a:spcBef>
                <a:spcPts val="0"/>
              </a:spcBef>
            </a:pPr>
            <a:endParaRPr lang="en-US" altLang="ja-JP" sz="1600" dirty="0"/>
          </a:p>
          <a:p>
            <a:pPr marL="36000" lvl="1" indent="0">
              <a:lnSpc>
                <a:spcPct val="100000"/>
              </a:lnSpc>
              <a:spcBef>
                <a:spcPts val="0"/>
              </a:spcBef>
            </a:pPr>
            <a:r>
              <a:rPr lang="ja-JP" altLang="en-US" sz="1600"/>
              <a:t>見た目が似た文字の、文字コードも</a:t>
            </a:r>
            <a:r>
              <a:rPr lang="en-US" altLang="ja-JP" sz="1600" dirty="0"/>
              <a:t> U+</a:t>
            </a:r>
            <a:r>
              <a:rPr lang="ja-JP" altLang="en-US" sz="1600"/>
              <a:t> の表示で区別できるので、便利。</a:t>
            </a:r>
            <a:endParaRPr lang="en-US" altLang="ja-JP" sz="16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91272425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1574</TotalTime>
  <Words>2195</Words>
  <Application>Microsoft Macintosh PowerPoint</Application>
  <PresentationFormat>画面に合わせる (4:3)</PresentationFormat>
  <Paragraphs>171</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Hiragino Kaku Gothic ProN</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書誌情報の本の「大きさ」のデータから読み取れること:</vt:lpstr>
      <vt:lpstr>書誌情報の本の「ISBN」のデータから読み取れること-1</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参考: 例に用いたデータについて</vt:lpstr>
      <vt:lpstr>利用例2</vt:lpstr>
      <vt:lpstr>データの概要</vt:lpstr>
      <vt:lpstr>PowerPoint プレゼンテーション</vt:lpstr>
      <vt:lpstr>気になること</vt:lpstr>
      <vt:lpstr>さらに実装したい機能</vt:lpstr>
      <vt:lpstr>その他重要事項</vt:lpstr>
      <vt:lpstr>併用したコマンド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14</cp:revision>
  <dcterms:created xsi:type="dcterms:W3CDTF">2023-03-03T12:43:51Z</dcterms:created>
  <dcterms:modified xsi:type="dcterms:W3CDTF">2023-03-04T14:58:37Z</dcterms:modified>
</cp:coreProperties>
</file>